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9" r:id="rId12"/>
    <p:sldId id="270" r:id="rId13"/>
    <p:sldId id="275" r:id="rId14"/>
    <p:sldId id="271" r:id="rId15"/>
    <p:sldId id="273" r:id="rId16"/>
    <p:sldId id="274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5C5"/>
    <a:srgbClr val="465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ADR%20&#917;&#924;&#914;&#927;&#923;&#921;&#937;&#92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ADR%20&#917;&#924;&#914;&#927;&#923;&#921;&#937;&#92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ADR%20&#917;&#924;&#914;&#927;&#923;&#921;&#937;&#92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ADR%20&#917;&#924;&#914;&#927;&#923;&#921;&#937;&#92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user\Desktop\ADR%20&#917;&#924;&#914;&#927;&#923;&#921;&#937;&#92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l-GR" sz="2800" dirty="0">
                <a:solidFill>
                  <a:schemeClr val="tx1"/>
                </a:solidFill>
              </a:rPr>
              <a:t>Εμβολιασμοί</a:t>
            </a:r>
            <a:endParaRPr lang="en-GB" sz="2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207606779755913E-2"/>
          <c:y val="3.5230351363806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9776672652761"/>
          <c:y val="0.10592308901496206"/>
          <c:w val="0.28898724501542572"/>
          <c:h val="0.81387084327707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 b="1"/>
              <a:t>Εμβολιασμοί</a:t>
            </a:r>
            <a:endParaRPr lang="en-GB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6E-EA4F-B65D-66868E6B0E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6E-EA4F-B65D-66868E6B0E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A6E-EA4F-B65D-66868E6B0EB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182880" tIns="19050" rIns="182880" bIns="27432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A6E-EA4F-B65D-66868E6B0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82880" tIns="19050" rIns="182880" bIns="27432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Sheet3!$B$3:$B$5</c:f>
              <c:strCache>
                <c:ptCount val="3"/>
                <c:pt idx="0">
                  <c:v>Pfizer/BioNTech</c:v>
                </c:pt>
                <c:pt idx="1">
                  <c:v>Οxford University/ 
AstraZeneca</c:v>
                </c:pt>
                <c:pt idx="2">
                  <c:v>Μoderna</c:v>
                </c:pt>
              </c:strCache>
            </c:strRef>
          </c:cat>
          <c:val>
            <c:numRef>
              <c:f>Sheet3!$C$3:$C$5</c:f>
              <c:numCache>
                <c:formatCode>General</c:formatCode>
                <c:ptCount val="3"/>
                <c:pt idx="0">
                  <c:v>82623</c:v>
                </c:pt>
                <c:pt idx="1">
                  <c:v>40771</c:v>
                </c:pt>
                <c:pt idx="2">
                  <c:v>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6E-EA4F-B65D-66868E6B0E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97763383967704"/>
          <c:y val="0.11100197877891582"/>
          <c:w val="0.28898724501542572"/>
          <c:h val="0.81387084327707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285024154589372E-2"/>
          <c:y val="0"/>
          <c:w val="0.97342995169082125"/>
          <c:h val="0.9148048255502100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B27-9F44-8B64-843E24BEC6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B27-9F44-8B64-843E24BEC6F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B27-9F44-8B64-843E24BEC6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Sheet4!$B$28:$B$30</c:f>
              <c:strCache>
                <c:ptCount val="3"/>
                <c:pt idx="0">
                  <c:v>Pfizer/BioNTech</c:v>
                </c:pt>
                <c:pt idx="1">
                  <c:v>AstraZeneca</c:v>
                </c:pt>
                <c:pt idx="2">
                  <c:v>Μoderna</c:v>
                </c:pt>
              </c:strCache>
            </c:strRef>
          </c:cat>
          <c:val>
            <c:numRef>
              <c:f>Sheet4!$C$28:$C$30</c:f>
              <c:numCache>
                <c:formatCode>General</c:formatCode>
                <c:ptCount val="3"/>
                <c:pt idx="0">
                  <c:v>66</c:v>
                </c:pt>
                <c:pt idx="1">
                  <c:v>40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27-9F44-8B64-843E24BEC6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178868368"/>
        <c:axId val="1119127904"/>
        <c:axId val="0"/>
      </c:bar3DChart>
      <c:catAx>
        <c:axId val="11788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127904"/>
        <c:crosses val="autoZero"/>
        <c:auto val="1"/>
        <c:lblAlgn val="ctr"/>
        <c:lblOffset val="100"/>
        <c:noMultiLvlLbl val="0"/>
      </c:catAx>
      <c:valAx>
        <c:axId val="111912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886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03037239483468E-2"/>
          <c:y val="3.025348631695628E-2"/>
          <c:w val="0.94834948787002638"/>
          <c:h val="0.8481151457216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Sheet4!$C$3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2DE-FD4A-9760-047B193F85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Sheet4!$B$4:$B$5</c:f>
              <c:strCache>
                <c:ptCount val="2"/>
                <c:pt idx="0">
                  <c:v>Σοβαρές</c:v>
                </c:pt>
                <c:pt idx="1">
                  <c:v>Ήπιες / Μέτριες</c:v>
                </c:pt>
              </c:strCache>
            </c:strRef>
          </c:cat>
          <c:val>
            <c:numRef>
              <c:f>Sheet4!$C$4:$C$5</c:f>
              <c:numCache>
                <c:formatCode>General</c:formatCode>
                <c:ptCount val="2"/>
                <c:pt idx="0">
                  <c:v>8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E-FD4A-9760-047B193F8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7127568"/>
        <c:axId val="1158534576"/>
        <c:axId val="0"/>
      </c:bar3DChart>
      <c:catAx>
        <c:axId val="11771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534576"/>
        <c:crosses val="autoZero"/>
        <c:auto val="1"/>
        <c:lblAlgn val="ctr"/>
        <c:lblOffset val="100"/>
        <c:noMultiLvlLbl val="0"/>
      </c:catAx>
      <c:valAx>
        <c:axId val="115853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1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800" b="1"/>
              <a:t>Κατανομή ανά φύλο</a:t>
            </a:r>
            <a:endParaRPr lang="en-GB" sz="2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44677748614756"/>
          <c:w val="0.93888888888888888"/>
          <c:h val="0.67150335374744818"/>
        </c:manualLayout>
      </c:layout>
      <c:pie3DChart>
        <c:varyColors val="1"/>
        <c:ser>
          <c:idx val="0"/>
          <c:order val="0"/>
          <c:spPr>
            <a:solidFill>
              <a:srgbClr val="BF45C5"/>
            </a:solidFill>
          </c:spPr>
          <c:dPt>
            <c:idx val="0"/>
            <c:bubble3D val="0"/>
            <c:spPr>
              <a:solidFill>
                <a:srgbClr val="BF45C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CD0-DB4E-B6D3-B2D0A4C6A9C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D0-DB4E-B6D3-B2D0A4C6A9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Sheet4!$B$30:$B$31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Sheet4!$C$30:$C$31</c:f>
              <c:numCache>
                <c:formatCode>General</c:formatCode>
                <c:ptCount val="2"/>
                <c:pt idx="0">
                  <c:v>76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0-DB4E-B6D3-B2D0A4C6A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55965311523536"/>
          <c:y val="0.16407551690372818"/>
          <c:w val="0.23290924959367826"/>
          <c:h val="0.20132494698207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93967-678D-6F4C-ABD4-9CD68628C1CF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</dgm:pt>
    <dgm:pt modelId="{184F572B-C5D2-CF44-8B42-E461E8A115AC}">
      <dgm:prSet phldrT="[Text]" custT="1"/>
      <dgm:spPr/>
      <dgm:t>
        <a:bodyPr/>
        <a:lstStyle/>
        <a:p>
          <a:r>
            <a:rPr lang="el-GR" sz="1400" dirty="0"/>
            <a:t>Προκλινική μελέτη</a:t>
          </a:r>
          <a:endParaRPr lang="en-US" sz="1400" dirty="0"/>
        </a:p>
        <a:p>
          <a:endParaRPr lang="en-US" sz="600" dirty="0"/>
        </a:p>
      </dgm:t>
    </dgm:pt>
    <dgm:pt modelId="{CD49B9A3-8CBA-3645-9B62-163CB946C311}" type="parTrans" cxnId="{DB2F7237-5736-1E45-9642-A3A2C6403754}">
      <dgm:prSet/>
      <dgm:spPr/>
      <dgm:t>
        <a:bodyPr/>
        <a:lstStyle/>
        <a:p>
          <a:endParaRPr lang="en-GB"/>
        </a:p>
      </dgm:t>
    </dgm:pt>
    <dgm:pt modelId="{A7893D98-F7A0-634E-B66E-E2C4C9E0B6DB}" type="sibTrans" cxnId="{DB2F7237-5736-1E45-9642-A3A2C6403754}">
      <dgm:prSet/>
      <dgm:spPr/>
      <dgm:t>
        <a:bodyPr/>
        <a:lstStyle/>
        <a:p>
          <a:endParaRPr lang="en-GB"/>
        </a:p>
      </dgm:t>
    </dgm:pt>
    <dgm:pt modelId="{FB3EE6BE-AE55-4D45-88C5-19322852768F}">
      <dgm:prSet phldrT="[Text]" custT="1"/>
      <dgm:spPr/>
      <dgm:t>
        <a:bodyPr/>
        <a:lstStyle/>
        <a:p>
          <a:r>
            <a:rPr lang="el-GR" sz="1400" dirty="0"/>
            <a:t> </a:t>
          </a:r>
        </a:p>
        <a:p>
          <a:endParaRPr lang="el-GR" sz="1400" dirty="0"/>
        </a:p>
        <a:p>
          <a:endParaRPr lang="el-GR" sz="1400" dirty="0"/>
        </a:p>
        <a:p>
          <a:r>
            <a:rPr lang="el-GR" sz="1400" dirty="0"/>
            <a:t>Φάση 1</a:t>
          </a:r>
        </a:p>
        <a:p>
          <a:r>
            <a:rPr lang="en-US" sz="1200" dirty="0"/>
            <a:t>A</a:t>
          </a:r>
          <a:r>
            <a:rPr lang="el-GR" sz="1200" dirty="0"/>
            <a:t>σφάλεια και Δοσολογία</a:t>
          </a:r>
        </a:p>
        <a:p>
          <a:endParaRPr lang="el-GR" sz="600" dirty="0"/>
        </a:p>
        <a:p>
          <a:endParaRPr lang="el-GR" sz="600" dirty="0"/>
        </a:p>
        <a:p>
          <a:endParaRPr lang="el-GR" sz="600" dirty="0"/>
        </a:p>
        <a:p>
          <a:endParaRPr lang="el-GR" sz="600" dirty="0"/>
        </a:p>
        <a:p>
          <a:endParaRPr lang="el-GR" sz="600" dirty="0"/>
        </a:p>
        <a:p>
          <a:endParaRPr lang="el-GR" sz="600" dirty="0"/>
        </a:p>
        <a:p>
          <a:endParaRPr lang="el-GR" sz="600" dirty="0"/>
        </a:p>
        <a:p>
          <a:r>
            <a:rPr lang="el-GR" sz="1200" dirty="0"/>
            <a:t>20-80  εθελοντές</a:t>
          </a:r>
        </a:p>
        <a:p>
          <a:endParaRPr lang="el-GR" sz="600" dirty="0"/>
        </a:p>
        <a:p>
          <a:endParaRPr lang="el-GR" sz="600" dirty="0"/>
        </a:p>
      </dgm:t>
    </dgm:pt>
    <dgm:pt modelId="{48A910AA-791D-9546-9750-CA818F7FA029}" type="parTrans" cxnId="{FF90FDEA-9F67-8D47-8E17-C0F34573B86F}">
      <dgm:prSet/>
      <dgm:spPr/>
      <dgm:t>
        <a:bodyPr/>
        <a:lstStyle/>
        <a:p>
          <a:endParaRPr lang="en-GB"/>
        </a:p>
      </dgm:t>
    </dgm:pt>
    <dgm:pt modelId="{13519184-35AA-2B44-A9CE-FC0242EF9851}" type="sibTrans" cxnId="{FF90FDEA-9F67-8D47-8E17-C0F34573B86F}">
      <dgm:prSet/>
      <dgm:spPr/>
      <dgm:t>
        <a:bodyPr/>
        <a:lstStyle/>
        <a:p>
          <a:endParaRPr lang="en-GB"/>
        </a:p>
      </dgm:t>
    </dgm:pt>
    <dgm:pt modelId="{5A63E7F4-FEE4-F142-8727-CB90E0F2113D}">
      <dgm:prSet phldrT="[Text]" custT="1"/>
      <dgm:spPr/>
      <dgm:t>
        <a:bodyPr/>
        <a:lstStyle/>
        <a:p>
          <a:endParaRPr lang="el-GR" sz="1600" dirty="0"/>
        </a:p>
        <a:p>
          <a:endParaRPr lang="el-GR" sz="1600" dirty="0"/>
        </a:p>
        <a:p>
          <a:r>
            <a:rPr lang="el-GR" sz="1600" dirty="0"/>
            <a:t>Φάση 2</a:t>
          </a:r>
        </a:p>
        <a:p>
          <a:r>
            <a:rPr lang="el-GR" sz="1200" dirty="0"/>
            <a:t>Αποτελεσματικότητα</a:t>
          </a:r>
        </a:p>
        <a:p>
          <a:r>
            <a:rPr lang="el-GR" sz="1200" dirty="0"/>
            <a:t>και Ασφάλεια</a:t>
          </a:r>
        </a:p>
        <a:p>
          <a:endParaRPr lang="el-GR" sz="600" dirty="0"/>
        </a:p>
        <a:p>
          <a:endParaRPr lang="el-GR" sz="600" dirty="0"/>
        </a:p>
        <a:p>
          <a:endParaRPr lang="el-GR" sz="600" dirty="0"/>
        </a:p>
        <a:p>
          <a:endParaRPr lang="el-GR" sz="1200" dirty="0"/>
        </a:p>
        <a:p>
          <a:endParaRPr lang="el-GR" sz="1200" dirty="0"/>
        </a:p>
        <a:p>
          <a:r>
            <a:rPr lang="el-GR" sz="1200" dirty="0"/>
            <a:t>100-300 εθελοντές</a:t>
          </a:r>
        </a:p>
      </dgm:t>
    </dgm:pt>
    <dgm:pt modelId="{20BE7020-3227-854E-8E14-D4C87BF79223}" type="parTrans" cxnId="{E1F08EF0-35FD-C24A-AEB0-E0E6A1C757BE}">
      <dgm:prSet/>
      <dgm:spPr/>
      <dgm:t>
        <a:bodyPr/>
        <a:lstStyle/>
        <a:p>
          <a:endParaRPr lang="en-GB"/>
        </a:p>
      </dgm:t>
    </dgm:pt>
    <dgm:pt modelId="{3C9A6EC8-B920-494B-9031-BE9A1EDA068B}" type="sibTrans" cxnId="{E1F08EF0-35FD-C24A-AEB0-E0E6A1C757BE}">
      <dgm:prSet/>
      <dgm:spPr/>
      <dgm:t>
        <a:bodyPr/>
        <a:lstStyle/>
        <a:p>
          <a:endParaRPr lang="en-GB"/>
        </a:p>
      </dgm:t>
    </dgm:pt>
    <dgm:pt modelId="{6D8EBC33-1E91-1347-B99B-4E8FEAA265ED}">
      <dgm:prSet custT="1"/>
      <dgm:spPr/>
      <dgm:t>
        <a:bodyPr/>
        <a:lstStyle/>
        <a:p>
          <a:endParaRPr lang="el-GR" sz="1600" dirty="0"/>
        </a:p>
        <a:p>
          <a:endParaRPr lang="el-GR" sz="1600" dirty="0"/>
        </a:p>
        <a:p>
          <a:r>
            <a:rPr lang="el-GR" sz="1600" dirty="0"/>
            <a:t>Φάση 3</a:t>
          </a:r>
          <a:endParaRPr lang="en-US" sz="600" dirty="0"/>
        </a:p>
        <a:p>
          <a:r>
            <a:rPr lang="el-GR" sz="1200" dirty="0"/>
            <a:t>Αποτελεσματικότητα/ Παρενέργειες</a:t>
          </a:r>
        </a:p>
        <a:p>
          <a:r>
            <a:rPr lang="el-GR" sz="1200" dirty="0"/>
            <a:t>Σύγκριση με υπάρχουσες θεραπείες ή και εικονικό φάρμακο</a:t>
          </a:r>
        </a:p>
        <a:p>
          <a:endParaRPr lang="el-GR" sz="1200" dirty="0"/>
        </a:p>
        <a:p>
          <a:r>
            <a:rPr lang="el-GR" sz="1200" dirty="0"/>
            <a:t>1000-3000 εθελοντές</a:t>
          </a:r>
        </a:p>
        <a:p>
          <a:endParaRPr lang="en-GB" sz="600" dirty="0"/>
        </a:p>
      </dgm:t>
    </dgm:pt>
    <dgm:pt modelId="{D4BF5FF1-F544-D94A-A740-EB276554AC89}" type="parTrans" cxnId="{441AA4F3-3D1C-9D43-AC59-BE348C9F016F}">
      <dgm:prSet/>
      <dgm:spPr/>
      <dgm:t>
        <a:bodyPr/>
        <a:lstStyle/>
        <a:p>
          <a:endParaRPr lang="en-GB"/>
        </a:p>
      </dgm:t>
    </dgm:pt>
    <dgm:pt modelId="{4D5ECDB1-7785-F343-82EC-75044611F3A7}" type="sibTrans" cxnId="{441AA4F3-3D1C-9D43-AC59-BE348C9F016F}">
      <dgm:prSet/>
      <dgm:spPr/>
      <dgm:t>
        <a:bodyPr/>
        <a:lstStyle/>
        <a:p>
          <a:endParaRPr lang="en-GB"/>
        </a:p>
      </dgm:t>
    </dgm:pt>
    <dgm:pt modelId="{2A8275F9-82C7-8946-9841-5C205D866452}" type="pres">
      <dgm:prSet presAssocID="{7F193967-678D-6F4C-ABD4-9CD68628C1CF}" presName="Name0" presStyleCnt="0">
        <dgm:presLayoutVars>
          <dgm:dir/>
          <dgm:resizeHandles val="exact"/>
        </dgm:presLayoutVars>
      </dgm:prSet>
      <dgm:spPr/>
    </dgm:pt>
    <dgm:pt modelId="{C9E14D01-D943-E946-8386-5E2E6A7E14D0}" type="pres">
      <dgm:prSet presAssocID="{184F572B-C5D2-CF44-8B42-E461E8A115AC}" presName="node" presStyleLbl="node1" presStyleIdx="0" presStyleCnt="4" custScaleY="372587" custLinFactNeighborX="3149" custLinFactNeighborY="-7248">
        <dgm:presLayoutVars>
          <dgm:bulletEnabled val="1"/>
        </dgm:presLayoutVars>
      </dgm:prSet>
      <dgm:spPr/>
    </dgm:pt>
    <dgm:pt modelId="{D89D12F5-B75B-D847-A01A-53A97E7076F0}" type="pres">
      <dgm:prSet presAssocID="{A7893D98-F7A0-634E-B66E-E2C4C9E0B6DB}" presName="sibTrans" presStyleLbl="sibTrans2D1" presStyleIdx="0" presStyleCnt="3"/>
      <dgm:spPr/>
    </dgm:pt>
    <dgm:pt modelId="{30E900FA-AD58-0F43-B9FE-E401BABC8EEA}" type="pres">
      <dgm:prSet presAssocID="{A7893D98-F7A0-634E-B66E-E2C4C9E0B6DB}" presName="connectorText" presStyleLbl="sibTrans2D1" presStyleIdx="0" presStyleCnt="3"/>
      <dgm:spPr/>
    </dgm:pt>
    <dgm:pt modelId="{286B6474-431B-2849-B8D7-9A36AB360C45}" type="pres">
      <dgm:prSet presAssocID="{FB3EE6BE-AE55-4D45-88C5-19322852768F}" presName="node" presStyleLbl="node1" presStyleIdx="1" presStyleCnt="4" custScaleY="372587">
        <dgm:presLayoutVars>
          <dgm:bulletEnabled val="1"/>
        </dgm:presLayoutVars>
      </dgm:prSet>
      <dgm:spPr/>
    </dgm:pt>
    <dgm:pt modelId="{A6FCF3BA-CEB8-564A-8FE9-43F3CFC1B5A5}" type="pres">
      <dgm:prSet presAssocID="{13519184-35AA-2B44-A9CE-FC0242EF9851}" presName="sibTrans" presStyleLbl="sibTrans2D1" presStyleIdx="1" presStyleCnt="3"/>
      <dgm:spPr/>
    </dgm:pt>
    <dgm:pt modelId="{B34FFF93-20E2-2D40-BA9E-F9B9E880A432}" type="pres">
      <dgm:prSet presAssocID="{13519184-35AA-2B44-A9CE-FC0242EF9851}" presName="connectorText" presStyleLbl="sibTrans2D1" presStyleIdx="1" presStyleCnt="3"/>
      <dgm:spPr/>
    </dgm:pt>
    <dgm:pt modelId="{7AC23FF6-52E8-A643-951D-B674C52CDD98}" type="pres">
      <dgm:prSet presAssocID="{5A63E7F4-FEE4-F142-8727-CB90E0F2113D}" presName="node" presStyleLbl="node1" presStyleIdx="2" presStyleCnt="4" custScaleY="369806">
        <dgm:presLayoutVars>
          <dgm:bulletEnabled val="1"/>
        </dgm:presLayoutVars>
      </dgm:prSet>
      <dgm:spPr/>
    </dgm:pt>
    <dgm:pt modelId="{1CDB6112-2BE4-4249-993C-F599C38A1259}" type="pres">
      <dgm:prSet presAssocID="{3C9A6EC8-B920-494B-9031-BE9A1EDA068B}" presName="sibTrans" presStyleLbl="sibTrans2D1" presStyleIdx="2" presStyleCnt="3"/>
      <dgm:spPr/>
    </dgm:pt>
    <dgm:pt modelId="{56667E89-D4E3-C04D-9AEF-C47D62BC9675}" type="pres">
      <dgm:prSet presAssocID="{3C9A6EC8-B920-494B-9031-BE9A1EDA068B}" presName="connectorText" presStyleLbl="sibTrans2D1" presStyleIdx="2" presStyleCnt="3"/>
      <dgm:spPr/>
    </dgm:pt>
    <dgm:pt modelId="{9F1E50E5-564E-7840-89A0-7C525C10A3EE}" type="pres">
      <dgm:prSet presAssocID="{6D8EBC33-1E91-1347-B99B-4E8FEAA265ED}" presName="node" presStyleLbl="node1" presStyleIdx="3" presStyleCnt="4" custScaleY="367026">
        <dgm:presLayoutVars>
          <dgm:bulletEnabled val="1"/>
        </dgm:presLayoutVars>
      </dgm:prSet>
      <dgm:spPr/>
    </dgm:pt>
  </dgm:ptLst>
  <dgm:cxnLst>
    <dgm:cxn modelId="{259D3328-E9BE-0E4C-A143-B47C704C45B1}" type="presOf" srcId="{184F572B-C5D2-CF44-8B42-E461E8A115AC}" destId="{C9E14D01-D943-E946-8386-5E2E6A7E14D0}" srcOrd="0" destOrd="0" presId="urn:microsoft.com/office/officeart/2005/8/layout/process1"/>
    <dgm:cxn modelId="{467A4329-F51B-E540-A105-27B294E1E9C5}" type="presOf" srcId="{7F193967-678D-6F4C-ABD4-9CD68628C1CF}" destId="{2A8275F9-82C7-8946-9841-5C205D866452}" srcOrd="0" destOrd="0" presId="urn:microsoft.com/office/officeart/2005/8/layout/process1"/>
    <dgm:cxn modelId="{DB2F7237-5736-1E45-9642-A3A2C6403754}" srcId="{7F193967-678D-6F4C-ABD4-9CD68628C1CF}" destId="{184F572B-C5D2-CF44-8B42-E461E8A115AC}" srcOrd="0" destOrd="0" parTransId="{CD49B9A3-8CBA-3645-9B62-163CB946C311}" sibTransId="{A7893D98-F7A0-634E-B66E-E2C4C9E0B6DB}"/>
    <dgm:cxn modelId="{56EA6065-8DEB-E64A-84F1-3340518539C6}" type="presOf" srcId="{3C9A6EC8-B920-494B-9031-BE9A1EDA068B}" destId="{56667E89-D4E3-C04D-9AEF-C47D62BC9675}" srcOrd="1" destOrd="0" presId="urn:microsoft.com/office/officeart/2005/8/layout/process1"/>
    <dgm:cxn modelId="{E8283554-E7AD-FF45-BCE0-2DC02A86E46C}" type="presOf" srcId="{FB3EE6BE-AE55-4D45-88C5-19322852768F}" destId="{286B6474-431B-2849-B8D7-9A36AB360C45}" srcOrd="0" destOrd="0" presId="urn:microsoft.com/office/officeart/2005/8/layout/process1"/>
    <dgm:cxn modelId="{D44BBA56-C40B-1D47-BC8D-293528F6DA23}" type="presOf" srcId="{13519184-35AA-2B44-A9CE-FC0242EF9851}" destId="{B34FFF93-20E2-2D40-BA9E-F9B9E880A432}" srcOrd="1" destOrd="0" presId="urn:microsoft.com/office/officeart/2005/8/layout/process1"/>
    <dgm:cxn modelId="{6947CAA4-7664-424A-AFD2-797DFFCC4ADC}" type="presOf" srcId="{6D8EBC33-1E91-1347-B99B-4E8FEAA265ED}" destId="{9F1E50E5-564E-7840-89A0-7C525C10A3EE}" srcOrd="0" destOrd="0" presId="urn:microsoft.com/office/officeart/2005/8/layout/process1"/>
    <dgm:cxn modelId="{8F2413B6-E7A8-2D48-A3B9-8C9B4D65629D}" type="presOf" srcId="{3C9A6EC8-B920-494B-9031-BE9A1EDA068B}" destId="{1CDB6112-2BE4-4249-993C-F599C38A1259}" srcOrd="0" destOrd="0" presId="urn:microsoft.com/office/officeart/2005/8/layout/process1"/>
    <dgm:cxn modelId="{EFD0BBBD-F9AD-514C-AB8B-D1C90AD0E1E5}" type="presOf" srcId="{A7893D98-F7A0-634E-B66E-E2C4C9E0B6DB}" destId="{30E900FA-AD58-0F43-B9FE-E401BABC8EEA}" srcOrd="1" destOrd="0" presId="urn:microsoft.com/office/officeart/2005/8/layout/process1"/>
    <dgm:cxn modelId="{0FCD82D8-D1A5-D64F-8262-12C2750920CD}" type="presOf" srcId="{A7893D98-F7A0-634E-B66E-E2C4C9E0B6DB}" destId="{D89D12F5-B75B-D847-A01A-53A97E7076F0}" srcOrd="0" destOrd="0" presId="urn:microsoft.com/office/officeart/2005/8/layout/process1"/>
    <dgm:cxn modelId="{FF90FDEA-9F67-8D47-8E17-C0F34573B86F}" srcId="{7F193967-678D-6F4C-ABD4-9CD68628C1CF}" destId="{FB3EE6BE-AE55-4D45-88C5-19322852768F}" srcOrd="1" destOrd="0" parTransId="{48A910AA-791D-9546-9750-CA818F7FA029}" sibTransId="{13519184-35AA-2B44-A9CE-FC0242EF9851}"/>
    <dgm:cxn modelId="{E1F08EF0-35FD-C24A-AEB0-E0E6A1C757BE}" srcId="{7F193967-678D-6F4C-ABD4-9CD68628C1CF}" destId="{5A63E7F4-FEE4-F142-8727-CB90E0F2113D}" srcOrd="2" destOrd="0" parTransId="{20BE7020-3227-854E-8E14-D4C87BF79223}" sibTransId="{3C9A6EC8-B920-494B-9031-BE9A1EDA068B}"/>
    <dgm:cxn modelId="{441AA4F3-3D1C-9D43-AC59-BE348C9F016F}" srcId="{7F193967-678D-6F4C-ABD4-9CD68628C1CF}" destId="{6D8EBC33-1E91-1347-B99B-4E8FEAA265ED}" srcOrd="3" destOrd="0" parTransId="{D4BF5FF1-F544-D94A-A740-EB276554AC89}" sibTransId="{4D5ECDB1-7785-F343-82EC-75044611F3A7}"/>
    <dgm:cxn modelId="{A33BBFF4-30D4-4144-9A2B-AF721B5D8602}" type="presOf" srcId="{5A63E7F4-FEE4-F142-8727-CB90E0F2113D}" destId="{7AC23FF6-52E8-A643-951D-B674C52CDD98}" srcOrd="0" destOrd="0" presId="urn:microsoft.com/office/officeart/2005/8/layout/process1"/>
    <dgm:cxn modelId="{0414C6FC-22C0-0145-ACCD-2E6725458868}" type="presOf" srcId="{13519184-35AA-2B44-A9CE-FC0242EF9851}" destId="{A6FCF3BA-CEB8-564A-8FE9-43F3CFC1B5A5}" srcOrd="0" destOrd="0" presId="urn:microsoft.com/office/officeart/2005/8/layout/process1"/>
    <dgm:cxn modelId="{40DC5154-9F06-B846-870A-B4B92601E67D}" type="presParOf" srcId="{2A8275F9-82C7-8946-9841-5C205D866452}" destId="{C9E14D01-D943-E946-8386-5E2E6A7E14D0}" srcOrd="0" destOrd="0" presId="urn:microsoft.com/office/officeart/2005/8/layout/process1"/>
    <dgm:cxn modelId="{7C313559-1169-AE44-AAC9-07BC9159EF19}" type="presParOf" srcId="{2A8275F9-82C7-8946-9841-5C205D866452}" destId="{D89D12F5-B75B-D847-A01A-53A97E7076F0}" srcOrd="1" destOrd="0" presId="urn:microsoft.com/office/officeart/2005/8/layout/process1"/>
    <dgm:cxn modelId="{C56FB6A7-4995-224A-9AA1-8FC68623B132}" type="presParOf" srcId="{D89D12F5-B75B-D847-A01A-53A97E7076F0}" destId="{30E900FA-AD58-0F43-B9FE-E401BABC8EEA}" srcOrd="0" destOrd="0" presId="urn:microsoft.com/office/officeart/2005/8/layout/process1"/>
    <dgm:cxn modelId="{E8ADF8D8-9A08-D74F-B2B3-BA09BAAE5A54}" type="presParOf" srcId="{2A8275F9-82C7-8946-9841-5C205D866452}" destId="{286B6474-431B-2849-B8D7-9A36AB360C45}" srcOrd="2" destOrd="0" presId="urn:microsoft.com/office/officeart/2005/8/layout/process1"/>
    <dgm:cxn modelId="{ACEBBE25-FD98-0542-9CCA-B0892A422A2C}" type="presParOf" srcId="{2A8275F9-82C7-8946-9841-5C205D866452}" destId="{A6FCF3BA-CEB8-564A-8FE9-43F3CFC1B5A5}" srcOrd="3" destOrd="0" presId="urn:microsoft.com/office/officeart/2005/8/layout/process1"/>
    <dgm:cxn modelId="{371082AF-5BFE-EB40-BBEB-25D841450777}" type="presParOf" srcId="{A6FCF3BA-CEB8-564A-8FE9-43F3CFC1B5A5}" destId="{B34FFF93-20E2-2D40-BA9E-F9B9E880A432}" srcOrd="0" destOrd="0" presId="urn:microsoft.com/office/officeart/2005/8/layout/process1"/>
    <dgm:cxn modelId="{6596DAC4-ACFC-204B-A3EA-9031C8AEF7A4}" type="presParOf" srcId="{2A8275F9-82C7-8946-9841-5C205D866452}" destId="{7AC23FF6-52E8-A643-951D-B674C52CDD98}" srcOrd="4" destOrd="0" presId="urn:microsoft.com/office/officeart/2005/8/layout/process1"/>
    <dgm:cxn modelId="{81E8BC1A-C165-1C40-9194-B5372451932D}" type="presParOf" srcId="{2A8275F9-82C7-8946-9841-5C205D866452}" destId="{1CDB6112-2BE4-4249-993C-F599C38A1259}" srcOrd="5" destOrd="0" presId="urn:microsoft.com/office/officeart/2005/8/layout/process1"/>
    <dgm:cxn modelId="{7C104B6C-2085-3743-A932-4D7F1D30EEC1}" type="presParOf" srcId="{1CDB6112-2BE4-4249-993C-F599C38A1259}" destId="{56667E89-D4E3-C04D-9AEF-C47D62BC9675}" srcOrd="0" destOrd="0" presId="urn:microsoft.com/office/officeart/2005/8/layout/process1"/>
    <dgm:cxn modelId="{7D3FD964-927E-554E-A786-849B3CCFA491}" type="presParOf" srcId="{2A8275F9-82C7-8946-9841-5C205D866452}" destId="{9F1E50E5-564E-7840-89A0-7C525C10A3E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14D01-D943-E946-8386-5E2E6A7E14D0}">
      <dsp:nvSpPr>
        <dsp:cNvPr id="0" name=""/>
        <dsp:cNvSpPr/>
      </dsp:nvSpPr>
      <dsp:spPr>
        <a:xfrm>
          <a:off x="26826" y="0"/>
          <a:ext cx="1539397" cy="3036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Προκλινική μελέτη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71913" y="45087"/>
        <a:ext cx="1449223" cy="2946537"/>
      </dsp:txXfrm>
    </dsp:sp>
    <dsp:sp modelId="{D89D12F5-B75B-D847-A01A-53A97E7076F0}">
      <dsp:nvSpPr>
        <dsp:cNvPr id="0" name=""/>
        <dsp:cNvSpPr/>
      </dsp:nvSpPr>
      <dsp:spPr>
        <a:xfrm>
          <a:off x="1715316" y="1327470"/>
          <a:ext cx="316075" cy="381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1715316" y="1403824"/>
        <a:ext cx="221253" cy="229062"/>
      </dsp:txXfrm>
    </dsp:sp>
    <dsp:sp modelId="{286B6474-431B-2849-B8D7-9A36AB360C45}">
      <dsp:nvSpPr>
        <dsp:cNvPr id="0" name=""/>
        <dsp:cNvSpPr/>
      </dsp:nvSpPr>
      <dsp:spPr>
        <a:xfrm>
          <a:off x="2162592" y="0"/>
          <a:ext cx="1539397" cy="3036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Φάση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</a:t>
          </a:r>
          <a:r>
            <a:rPr lang="el-GR" sz="1200" kern="1200" dirty="0"/>
            <a:t>σφάλεια και Δοσολογία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20-80  εθελοντές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</dsp:txBody>
      <dsp:txXfrm>
        <a:off x="2207679" y="45087"/>
        <a:ext cx="1449223" cy="2946537"/>
      </dsp:txXfrm>
    </dsp:sp>
    <dsp:sp modelId="{A6FCF3BA-CEB8-564A-8FE9-43F3CFC1B5A5}">
      <dsp:nvSpPr>
        <dsp:cNvPr id="0" name=""/>
        <dsp:cNvSpPr/>
      </dsp:nvSpPr>
      <dsp:spPr>
        <a:xfrm>
          <a:off x="3855929" y="1327470"/>
          <a:ext cx="326352" cy="381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855929" y="1403824"/>
        <a:ext cx="228446" cy="229062"/>
      </dsp:txXfrm>
    </dsp:sp>
    <dsp:sp modelId="{7AC23FF6-52E8-A643-951D-B674C52CDD98}">
      <dsp:nvSpPr>
        <dsp:cNvPr id="0" name=""/>
        <dsp:cNvSpPr/>
      </dsp:nvSpPr>
      <dsp:spPr>
        <a:xfrm>
          <a:off x="4317748" y="11333"/>
          <a:ext cx="1539397" cy="30140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Φάση 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Αποτελεσματικότητα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και Ασφάλεια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100-300 εθελοντές</a:t>
          </a:r>
        </a:p>
      </dsp:txBody>
      <dsp:txXfrm>
        <a:off x="4362835" y="56420"/>
        <a:ext cx="1449223" cy="2923871"/>
      </dsp:txXfrm>
    </dsp:sp>
    <dsp:sp modelId="{1CDB6112-2BE4-4249-993C-F599C38A1259}">
      <dsp:nvSpPr>
        <dsp:cNvPr id="0" name=""/>
        <dsp:cNvSpPr/>
      </dsp:nvSpPr>
      <dsp:spPr>
        <a:xfrm>
          <a:off x="6011085" y="1327470"/>
          <a:ext cx="326352" cy="3817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011085" y="1403824"/>
        <a:ext cx="228446" cy="229062"/>
      </dsp:txXfrm>
    </dsp:sp>
    <dsp:sp modelId="{9F1E50E5-564E-7840-89A0-7C525C10A3EE}">
      <dsp:nvSpPr>
        <dsp:cNvPr id="0" name=""/>
        <dsp:cNvSpPr/>
      </dsp:nvSpPr>
      <dsp:spPr>
        <a:xfrm>
          <a:off x="6472904" y="22662"/>
          <a:ext cx="1539397" cy="29913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Φάση 3</a:t>
          </a:r>
          <a:endParaRPr lang="en-US" sz="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Αποτελεσματικότητα/ Παρενέργειες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Σύγκριση με υπάρχουσες θεραπείες ή και εικονικό φάρμακο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1000-3000 εθελοντές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 dirty="0"/>
        </a:p>
      </dsp:txBody>
      <dsp:txXfrm>
        <a:off x="6517991" y="67749"/>
        <a:ext cx="1449223" cy="2901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3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0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3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2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9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1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1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7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0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1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D8E87-2D2C-4725-A881-8553A4BE502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A102-FF23-41FD-B1F8-090BA0B07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551" y="1214438"/>
            <a:ext cx="9144000" cy="3058304"/>
          </a:xfrm>
        </p:spPr>
        <p:txBody>
          <a:bodyPr>
            <a:normAutofit fontScale="90000"/>
          </a:bodyPr>
          <a:lstStyle/>
          <a:p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l-GR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l-GR" sz="3600" b="1" dirty="0"/>
              <a:t>Φαρμακευτικές Υπηρεσίες </a:t>
            </a:r>
            <a:br>
              <a:rPr lang="el-GR" sz="3600" b="1" dirty="0"/>
            </a:br>
            <a:r>
              <a:rPr lang="el-GR" sz="3600" b="1" dirty="0"/>
              <a:t>Υπουργείο Υγείας</a:t>
            </a:r>
            <a:br>
              <a:rPr lang="el-GR" sz="3600" b="1" dirty="0"/>
            </a:br>
            <a:br>
              <a:rPr lang="el-GR" sz="3600" dirty="0"/>
            </a:br>
            <a:r>
              <a:rPr lang="el-GR" sz="3600" dirty="0"/>
              <a:t>Αναφορά Πιθανών Ανεπιθύμητων Ενεργειών (μηχανισμός διαδικασίας – αποτελέσματα εμβολιασμών με εμβόλια έναντι </a:t>
            </a:r>
            <a:r>
              <a:rPr lang="en-US" sz="3600" dirty="0"/>
              <a:t>Covid 19)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978" y="5154670"/>
            <a:ext cx="9180022" cy="1204566"/>
          </a:xfrm>
        </p:spPr>
        <p:txBody>
          <a:bodyPr>
            <a:normAutofit/>
          </a:bodyPr>
          <a:lstStyle/>
          <a:p>
            <a:pPr algn="l"/>
            <a:r>
              <a:rPr lang="el-GR" sz="1800" dirty="0"/>
              <a:t>Έλενα Παναγιωτοπούλου </a:t>
            </a:r>
            <a:r>
              <a:rPr lang="el-GR" sz="1200" dirty="0"/>
              <a:t>(</a:t>
            </a:r>
            <a:r>
              <a:rPr lang="en-US" sz="1200" dirty="0"/>
              <a:t>BPharm, MSc, MPSM, PhDc)</a:t>
            </a:r>
            <a:endParaRPr lang="el-GR" sz="1200" dirty="0"/>
          </a:p>
          <a:p>
            <a:pPr algn="l"/>
            <a:r>
              <a:rPr lang="el-GR" sz="1600" dirty="0"/>
              <a:t>Αν. Διευθύντρια Φαρμακευτικών Υπηρεσιών</a:t>
            </a:r>
          </a:p>
          <a:p>
            <a:pPr algn="l"/>
            <a:r>
              <a:rPr lang="el-GR" sz="1600" dirty="0"/>
              <a:t>Υπουργείο Υγείας</a:t>
            </a:r>
          </a:p>
          <a:p>
            <a:endParaRPr lang="el-GR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43" y="83129"/>
            <a:ext cx="1546168" cy="15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Y" dirty="0"/>
              <a:t>Όταν εντοπιστεί ένα σοβαρό θέμα ασφάλειας του φαρμάκου ξεκινά ενδελεχής έρευνα</a:t>
            </a:r>
            <a:r>
              <a:rPr lang="el-GR" dirty="0"/>
              <a:t> από τον ΕΜΑ.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l-GR" dirty="0"/>
              <a:t>Όταν πλέον επιβεβαιωθεί η παρενέργεια λαμβάνονται διάφορες δράσεις σε συνεργασία του Τομέα Φαρμακοεπαγρύπνησης και Κλινικών Δοκιμών των Φαρμακευτικών Υπηρεσιών </a:t>
            </a:r>
            <a:r>
              <a:rPr lang="en-CY" dirty="0"/>
              <a:t>και την ενδιαφερόμενη φαρμακευτική εταιρεία</a:t>
            </a:r>
            <a:r>
              <a:rPr lang="el-GR" dirty="0"/>
              <a:t> που αφορούν </a:t>
            </a:r>
            <a:r>
              <a:rPr lang="en-CY" dirty="0"/>
              <a:t>από αλλαγές στην Περίληψη Χαρακτηριστικών του Προϊόντος (ΠΧΠ) μέχρι την ανάκληση της άδειας κυκλοφορίας του</a:t>
            </a:r>
            <a:endParaRPr lang="el-GR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8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BF23-A844-634A-ACD7-A2C84A00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620" y="2662276"/>
            <a:ext cx="10515600" cy="1820514"/>
          </a:xfrm>
        </p:spPr>
        <p:txBody>
          <a:bodyPr>
            <a:normAutofit fontScale="90000"/>
          </a:bodyPr>
          <a:lstStyle/>
          <a:p>
            <a:pPr algn="just"/>
            <a:r>
              <a:rPr lang="el-GR" b="1" dirty="0"/>
              <a:t>Αναφορά εικαζόμενων ανεπιθύμητων ενεργειών των εμβολίων έναντι  </a:t>
            </a:r>
            <a:r>
              <a:rPr lang="en-US" b="1" dirty="0"/>
              <a:t>COVID 19 </a:t>
            </a:r>
            <a:r>
              <a:rPr lang="el-GR" b="1" dirty="0"/>
              <a:t>που πιθανόν να σχετίζονται με τον εμβολιασμό</a:t>
            </a:r>
            <a:endParaRPr lang="en-CY" b="1" dirty="0"/>
          </a:p>
        </p:txBody>
      </p:sp>
    </p:spTree>
    <p:extLst>
      <p:ext uri="{BB962C8B-B14F-4D97-AF65-F5344CB8AC3E}">
        <p14:creationId xmlns:p14="http://schemas.microsoft.com/office/powerpoint/2010/main" val="31560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0CA4336-56A7-914E-BF34-EFEA3DD5A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961973"/>
              </p:ext>
            </p:extLst>
          </p:nvPr>
        </p:nvGraphicFramePr>
        <p:xfrm>
          <a:off x="1097280" y="717452"/>
          <a:ext cx="9889588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8AE5EE-9F60-E743-820F-B54F4CC528D9}"/>
              </a:ext>
            </a:extLst>
          </p:cNvPr>
          <p:cNvSpPr txBox="1"/>
          <p:nvPr/>
        </p:nvSpPr>
        <p:spPr>
          <a:xfrm>
            <a:off x="1139483" y="6274191"/>
            <a:ext cx="364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Σύνολο εμβολιασμών 127783 δόσεις</a:t>
            </a:r>
            <a:endParaRPr lang="en-CY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0CA4336-56A7-914E-BF34-EFEA3DD5A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075042"/>
              </p:ext>
            </p:extLst>
          </p:nvPr>
        </p:nvGraphicFramePr>
        <p:xfrm>
          <a:off x="759654" y="837028"/>
          <a:ext cx="10480431" cy="500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687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40A4-BA94-AB4C-A363-6A1EC131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8508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/>
              <a:t>Κατανομή 107 αναφορών εικαζόμενων ανεπιθύμητων ενεργειών που πιθανόν σχετίζονται με τον εμβολιασμό</a:t>
            </a:r>
            <a:endParaRPr lang="en-CY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870DC9-5756-FA40-8860-DE6BF670F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63720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136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D146-A482-5747-891C-54C8F8CE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6893"/>
          </a:xfrm>
        </p:spPr>
        <p:txBody>
          <a:bodyPr>
            <a:normAutofit/>
          </a:bodyPr>
          <a:lstStyle/>
          <a:p>
            <a:pPr algn="just"/>
            <a:r>
              <a:rPr lang="el-GR" sz="3200" b="1" dirty="0"/>
              <a:t>Αναφορά εικαζόμενων ανεπιθύμητων ενεργειών των εμβολίων εναντίον </a:t>
            </a:r>
            <a:r>
              <a:rPr lang="en-US" sz="3200" b="1" dirty="0"/>
              <a:t>COVID 19</a:t>
            </a:r>
            <a:r>
              <a:rPr lang="el-GR" sz="3200" b="1" dirty="0"/>
              <a:t> που πιθανόν να σχετίζονται με τον εμβολιασμό</a:t>
            </a:r>
            <a:endParaRPr lang="en-CY" sz="3200" b="1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AF5B48-5346-464C-ADD5-E6C35BD65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551617"/>
              </p:ext>
            </p:extLst>
          </p:nvPr>
        </p:nvGraphicFramePr>
        <p:xfrm>
          <a:off x="1282011" y="1871003"/>
          <a:ext cx="9648585" cy="427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9C2A8B5-B16E-B640-808B-A36ADEA2BE96}"/>
              </a:ext>
            </a:extLst>
          </p:cNvPr>
          <p:cNvSpPr txBox="1"/>
          <p:nvPr/>
        </p:nvSpPr>
        <p:spPr>
          <a:xfrm>
            <a:off x="1364566" y="6541477"/>
            <a:ext cx="138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Σύνολο 107</a:t>
            </a:r>
            <a:endParaRPr lang="en-CY" sz="2000" dirty="0"/>
          </a:p>
        </p:txBody>
      </p:sp>
    </p:spTree>
    <p:extLst>
      <p:ext uri="{BB962C8B-B14F-4D97-AF65-F5344CB8AC3E}">
        <p14:creationId xmlns:p14="http://schemas.microsoft.com/office/powerpoint/2010/main" val="348113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BC4082-950E-8F45-888D-D464612C50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65400"/>
              </p:ext>
            </p:extLst>
          </p:nvPr>
        </p:nvGraphicFramePr>
        <p:xfrm>
          <a:off x="2338467" y="749508"/>
          <a:ext cx="8499422" cy="563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04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1D6B4-B6D1-6E4F-8826-6117DA70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4596"/>
            <a:ext cx="10515600" cy="5786203"/>
          </a:xfrm>
        </p:spPr>
        <p:txBody>
          <a:bodyPr/>
          <a:lstStyle/>
          <a:p>
            <a:pPr algn="just"/>
            <a:r>
              <a:rPr lang="el-GR" dirty="0"/>
              <a:t>Η αναφορά στην κίτρινη κάρτα δεν σημαίνει απαραίτητα ότι το εμβόλιο προκάλεσε τη συγκεκριμένη παρενέργεια.</a:t>
            </a:r>
          </a:p>
          <a:p>
            <a:pPr algn="just"/>
            <a:endParaRPr lang="en-CY" dirty="0"/>
          </a:p>
          <a:p>
            <a:pPr algn="just"/>
            <a:r>
              <a:rPr lang="el-GR" dirty="0"/>
              <a:t>Το εμβ</a:t>
            </a:r>
            <a:r>
              <a:rPr lang="en-CY" dirty="0"/>
              <a:t>ό</a:t>
            </a:r>
            <a:r>
              <a:rPr lang="el-GR" dirty="0"/>
              <a:t>λιο εναντίον του </a:t>
            </a:r>
            <a:r>
              <a:rPr lang="en-US" dirty="0"/>
              <a:t>COVID 19 </a:t>
            </a:r>
            <a:r>
              <a:rPr lang="el-GR" dirty="0"/>
              <a:t>αφορ</a:t>
            </a:r>
            <a:r>
              <a:rPr lang="en-US" dirty="0"/>
              <a:t>ά</a:t>
            </a:r>
            <a:r>
              <a:rPr lang="el-GR" dirty="0"/>
              <a:t> την πρόληψη από τη νόσο </a:t>
            </a:r>
            <a:r>
              <a:rPr lang="en-US" dirty="0"/>
              <a:t>COVID19</a:t>
            </a:r>
            <a:r>
              <a:rPr lang="el-GR" dirty="0"/>
              <a:t>.</a:t>
            </a:r>
            <a:r>
              <a:rPr lang="en-US" dirty="0"/>
              <a:t> </a:t>
            </a:r>
          </a:p>
          <a:p>
            <a:pPr algn="just"/>
            <a:endParaRPr lang="en-US" dirty="0"/>
          </a:p>
          <a:p>
            <a:pPr algn="just"/>
            <a:r>
              <a:rPr lang="el-GR" dirty="0"/>
              <a:t>Το εμβ</a:t>
            </a:r>
            <a:r>
              <a:rPr lang="en-US" dirty="0" err="1"/>
              <a:t>ό</a:t>
            </a:r>
            <a:r>
              <a:rPr lang="el-GR" dirty="0"/>
              <a:t>λιο εναντίον του </a:t>
            </a:r>
            <a:r>
              <a:rPr lang="en-US" dirty="0"/>
              <a:t>COVID 19 </a:t>
            </a:r>
            <a:r>
              <a:rPr lang="el-GR" dirty="0"/>
              <a:t>δεν προλαβαίνει οποιανδήποτε άλλη πάθηση.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Η εμφάνιση ασθενειών μπορεί να συμβεί οποιανδήποτε χρονική στιγμή. Οποιοσδήποτε χρονικός συσχετισμός δεν σημαίνει συσχέτιση της ασθένειας με τον εμβολιασμό.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654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 έγκρισης φαρμάκου</a:t>
            </a:r>
            <a:br>
              <a:rPr lang="en-CY" dirty="0"/>
            </a:br>
            <a:endParaRPr lang="en-GB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EAA545B-2A20-D745-BF5B-6E2406154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111794"/>
            <a:ext cx="10515600" cy="94224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l-GR" dirty="0"/>
              <a:t>                                                                                  </a:t>
            </a:r>
            <a:endParaRPr lang="en-GB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EB1FA8C-02BE-B545-B522-06AE70EEB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82992"/>
              </p:ext>
            </p:extLst>
          </p:nvPr>
        </p:nvGraphicFramePr>
        <p:xfrm>
          <a:off x="959971" y="2338074"/>
          <a:ext cx="8019738" cy="30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evron 5">
            <a:extLst>
              <a:ext uri="{FF2B5EF4-FFF2-40B4-BE49-F238E27FC236}">
                <a16:creationId xmlns:a16="http://schemas.microsoft.com/office/drawing/2014/main" id="{64574030-B650-724F-9074-B20EACBEEF53}"/>
              </a:ext>
            </a:extLst>
          </p:cNvPr>
          <p:cNvSpPr/>
          <p:nvPr/>
        </p:nvSpPr>
        <p:spPr>
          <a:xfrm rot="16200000">
            <a:off x="9279285" y="5253499"/>
            <a:ext cx="259080" cy="33718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02B0C985-C902-B741-9556-E1B5637F40E2}"/>
              </a:ext>
            </a:extLst>
          </p:cNvPr>
          <p:cNvSpPr/>
          <p:nvPr/>
        </p:nvSpPr>
        <p:spPr>
          <a:xfrm rot="16200000">
            <a:off x="2651297" y="5332611"/>
            <a:ext cx="259080" cy="33718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10D98-E6F6-AC4F-91BA-E53F7F809FBA}"/>
              </a:ext>
            </a:extLst>
          </p:cNvPr>
          <p:cNvSpPr txBox="1"/>
          <p:nvPr/>
        </p:nvSpPr>
        <p:spPr>
          <a:xfrm>
            <a:off x="1304144" y="578620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dirty="0"/>
              <a:t>Έ</a:t>
            </a:r>
            <a:r>
              <a:rPr lang="el-GR" dirty="0"/>
              <a:t>γκριση για κλινική δοκιμή</a:t>
            </a:r>
            <a:endParaRPr lang="en-CY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59E11F-1F60-B945-BD50-31915C182F01}"/>
              </a:ext>
            </a:extLst>
          </p:cNvPr>
          <p:cNvSpPr/>
          <p:nvPr/>
        </p:nvSpPr>
        <p:spPr>
          <a:xfrm>
            <a:off x="9577418" y="2365083"/>
            <a:ext cx="1365401" cy="29355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l-GR" dirty="0"/>
              <a:t>Φ</a:t>
            </a:r>
            <a:r>
              <a:rPr lang="en-CY" dirty="0"/>
              <a:t>ά</a:t>
            </a:r>
            <a:r>
              <a:rPr lang="el-GR" dirty="0"/>
              <a:t>ση 4</a:t>
            </a:r>
          </a:p>
          <a:p>
            <a:pPr algn="ctr"/>
            <a:endParaRPr lang="el-GR" sz="1400" dirty="0"/>
          </a:p>
          <a:p>
            <a:pPr algn="ctr"/>
            <a:r>
              <a:rPr lang="el-GR" sz="1400" dirty="0"/>
              <a:t>Μετεγκριτική μελέτη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Όφελος/ Κίνδυνος</a:t>
            </a:r>
            <a:endParaRPr lang="en-CY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890E826-ACA5-8A48-AC51-26948A7873F3}"/>
              </a:ext>
            </a:extLst>
          </p:cNvPr>
          <p:cNvSpPr/>
          <p:nvPr/>
        </p:nvSpPr>
        <p:spPr>
          <a:xfrm>
            <a:off x="9101479" y="3485444"/>
            <a:ext cx="337186" cy="4616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B6BEA-6983-7740-AA09-7D2900B6C290}"/>
              </a:ext>
            </a:extLst>
          </p:cNvPr>
          <p:cNvSpPr txBox="1"/>
          <p:nvPr/>
        </p:nvSpPr>
        <p:spPr>
          <a:xfrm>
            <a:off x="8144658" y="5627619"/>
            <a:ext cx="30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Αδειοδότηση</a:t>
            </a:r>
            <a:r>
              <a:rPr lang="en-US" dirty="0"/>
              <a:t> (EMA, FDA)</a:t>
            </a:r>
            <a:endParaRPr lang="en-C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CFF55-897B-4F4A-BC1A-17811E36F30A}"/>
              </a:ext>
            </a:extLst>
          </p:cNvPr>
          <p:cNvSpPr txBox="1"/>
          <p:nvPr/>
        </p:nvSpPr>
        <p:spPr>
          <a:xfrm rot="11898433" flipV="1">
            <a:off x="9745115" y="2678617"/>
            <a:ext cx="28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Φαρμακοεπαγρύπνηση</a:t>
            </a:r>
            <a:endParaRPr lang="en-C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Στόχος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l-GR" dirty="0"/>
              <a:t>Η</a:t>
            </a:r>
            <a:r>
              <a:rPr lang="en-CY" dirty="0"/>
              <a:t> διασφάλιση και η προαγωγή της Δημόσιας Υγείας μέσω της συνεχούς παρακολούθησης </a:t>
            </a:r>
            <a:r>
              <a:rPr lang="el-GR" dirty="0"/>
              <a:t>της </a:t>
            </a:r>
            <a:r>
              <a:rPr lang="en-CY" dirty="0"/>
              <a:t>ασφάλειας των </a:t>
            </a:r>
            <a:r>
              <a:rPr lang="el-GR" dirty="0"/>
              <a:t>φαρμάκων</a:t>
            </a:r>
            <a:r>
              <a:rPr lang="en-CY" dirty="0"/>
              <a:t> που κυκλοφορούν στην αγορά </a:t>
            </a:r>
            <a:endParaRPr lang="el-GR" dirty="0"/>
          </a:p>
          <a:p>
            <a:pPr algn="just">
              <a:buFont typeface="Wingdings" pitchFamily="2" charset="2"/>
              <a:buChar char="Ø"/>
            </a:pPr>
            <a:r>
              <a:rPr lang="el-GR" dirty="0"/>
              <a:t>Η </a:t>
            </a:r>
            <a:r>
              <a:rPr lang="en-CY" dirty="0"/>
              <a:t>διασφά</a:t>
            </a:r>
            <a:r>
              <a:rPr lang="el-GR" dirty="0" err="1"/>
              <a:t>λιση</a:t>
            </a:r>
            <a:r>
              <a:rPr lang="en-CY" dirty="0"/>
              <a:t> </a:t>
            </a:r>
            <a:r>
              <a:rPr lang="el-GR" dirty="0"/>
              <a:t>του </a:t>
            </a:r>
            <a:r>
              <a:rPr lang="en-CY" dirty="0"/>
              <a:t>δικα</a:t>
            </a:r>
            <a:r>
              <a:rPr lang="el-GR" dirty="0" err="1"/>
              <a:t>ιώματος</a:t>
            </a:r>
            <a:r>
              <a:rPr lang="en-CY" dirty="0"/>
              <a:t> των ασθενών σε ασφαλή και αποτελεσματικά φάρμακα </a:t>
            </a:r>
            <a:endParaRPr lang="el-GR" dirty="0"/>
          </a:p>
          <a:p>
            <a:pPr algn="just">
              <a:buFont typeface="Wingdings" pitchFamily="2" charset="2"/>
              <a:buChar char="Ø"/>
            </a:pPr>
            <a:r>
              <a:rPr lang="el-GR" dirty="0"/>
              <a:t>Σ</a:t>
            </a:r>
            <a:r>
              <a:rPr lang="en-CY" dirty="0"/>
              <a:t>τον εμπλουτισμό της γνώσης για τις ανεπιθύμητες ενέργειες των φαρμάκων και </a:t>
            </a:r>
            <a:r>
              <a:rPr lang="el-GR" dirty="0"/>
              <a:t>η λήψη</a:t>
            </a:r>
            <a:r>
              <a:rPr lang="en-CY" dirty="0"/>
              <a:t> </a:t>
            </a:r>
            <a:r>
              <a:rPr lang="el-GR" dirty="0"/>
              <a:t>μέτρων </a:t>
            </a:r>
            <a:r>
              <a:rPr lang="en-CY" dirty="0"/>
              <a:t>για την ορθότερη και ασφαλέστερη χρήση τους </a:t>
            </a:r>
            <a:endParaRPr lang="el-GR" dirty="0"/>
          </a:p>
          <a:p>
            <a:pPr algn="just">
              <a:buFont typeface="Wingdings" pitchFamily="2" charset="2"/>
              <a:buChar char="Ø"/>
            </a:pPr>
            <a:r>
              <a:rPr lang="el-GR" dirty="0"/>
              <a:t>Η παρακολούθηση της </a:t>
            </a:r>
            <a:r>
              <a:rPr lang="en-CY" dirty="0"/>
              <a:t>σχέση</a:t>
            </a:r>
            <a:r>
              <a:rPr lang="el-GR" dirty="0"/>
              <a:t>ς</a:t>
            </a:r>
            <a:r>
              <a:rPr lang="en-CY" dirty="0"/>
              <a:t> κινδύνου οφέλους των </a:t>
            </a:r>
            <a:r>
              <a:rPr lang="el-GR" dirty="0"/>
              <a:t>φαρμάκων</a:t>
            </a:r>
            <a:r>
              <a:rPr lang="en-CY" dirty="0"/>
              <a:t>, φροντίζοντας αυτή να παραμένει πάντα θετική για το όφελος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2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Y" sz="4000" dirty="0"/>
              <a:t>Η αξιολόγηση των ανεπιθύμητων ενεργειών στηρίζεται:</a:t>
            </a:r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εγκυρότητα των αναφορών </a:t>
            </a:r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συσχέτιση </a:t>
            </a:r>
            <a:r>
              <a:rPr lang="el-GR" dirty="0"/>
              <a:t>(αξιολόγηση συσχέτισης </a:t>
            </a:r>
            <a:r>
              <a:rPr lang="en-US" dirty="0"/>
              <a:t>WHO</a:t>
            </a:r>
            <a:r>
              <a:rPr lang="el-GR" dirty="0"/>
              <a:t>)</a:t>
            </a:r>
            <a:endParaRPr lang="en-CY" dirty="0"/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αποτέλεσμα</a:t>
            </a:r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βαρύτητα της ανεπιθύμητης ενέργειας </a:t>
            </a:r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προειδοποιητική σημασία </a:t>
            </a:r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επίδρασή της στη σχέση ωφέλειας – κινδύνου του φαρμάκου</a:t>
            </a:r>
          </a:p>
          <a:p>
            <a:endParaRPr lang="en-CY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0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1345"/>
            <a:ext cx="10515600" cy="5225618"/>
          </a:xfrm>
        </p:spPr>
        <p:txBody>
          <a:bodyPr>
            <a:normAutofit/>
          </a:bodyPr>
          <a:lstStyle/>
          <a:p>
            <a:pPr algn="just"/>
            <a:r>
              <a:rPr lang="en-CY" dirty="0"/>
              <a:t>Το Σύστημα Φαρμακοεπαγρύπνησης στην Κύπρο θεσμοθετήθηκε στα πλαίσια του περί Φαρμάκων Ανθρώπινης Χρήσης (Έλεγχος Ποιότητας, Προμήθειας και Τιμών) Νόμου του 2001, Μέρος V </a:t>
            </a:r>
          </a:p>
          <a:p>
            <a:pPr algn="just"/>
            <a:r>
              <a:rPr lang="en-CY" dirty="0"/>
              <a:t>O T</a:t>
            </a:r>
            <a:r>
              <a:rPr lang="el-GR" dirty="0"/>
              <a:t>ομέας Φαρμακοεπαγρύπνησης και Κλινικών Δοκιμών </a:t>
            </a:r>
            <a:r>
              <a:rPr lang="en-CY" dirty="0"/>
              <a:t>συλλέγει και αξιολογεί τις αναφορές ανεπιθύμητων ενεργειών που εκδηλώνονται στην επικράτεια της Κυπριακής Δημοκρατίας και μεριμνά ώστε όλες </a:t>
            </a:r>
            <a:r>
              <a:rPr lang="el-GR" dirty="0"/>
              <a:t>αυτές οι αναφορές</a:t>
            </a:r>
            <a:r>
              <a:rPr lang="en-CY" dirty="0"/>
              <a:t> να διαβιβάζονται στον Ευρωπαϊκό Οργανισμό Φαρμάκων (</a:t>
            </a:r>
            <a:r>
              <a:rPr lang="el-GR" dirty="0"/>
              <a:t>Ε</a:t>
            </a:r>
            <a:r>
              <a:rPr lang="en-US" dirty="0"/>
              <a:t>MA)</a:t>
            </a:r>
            <a:endParaRPr lang="el-GR" dirty="0"/>
          </a:p>
          <a:p>
            <a:pPr algn="just"/>
            <a:r>
              <a:rPr lang="el-GR" dirty="0"/>
              <a:t>Η Κύπρος, ως κράτος μέλος της Ευρωπαϊκής ΄Ένωσης, συμμετέχει με μέλος και αναπληρωτή στην Ευρωπαϊκή Επιτροπή Φαρμακοεπαγρύπνησης Αξιολόγηση Κινδύνου (</a:t>
            </a:r>
            <a:r>
              <a:rPr lang="en-US" dirty="0"/>
              <a:t>PRAC)</a:t>
            </a:r>
            <a:endParaRPr lang="LID4096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0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CY" sz="4000" dirty="0"/>
              <a:t>Οι πληροφορίες για την εμφάνιση ανεπιθύμητων ενεργειών προέρχονται απ</a:t>
            </a:r>
            <a:r>
              <a:rPr lang="el-GR" sz="4000" dirty="0"/>
              <a:t>ό</a:t>
            </a:r>
            <a:r>
              <a:rPr lang="en-US" sz="4000" dirty="0"/>
              <a:t>:</a:t>
            </a:r>
          </a:p>
          <a:p>
            <a:pPr marL="0" indent="0" algn="just">
              <a:buNone/>
            </a:pPr>
            <a:endParaRPr lang="el-GR" dirty="0"/>
          </a:p>
          <a:p>
            <a:pPr algn="just">
              <a:buFont typeface="Wingdings" pitchFamily="2" charset="2"/>
              <a:buChar char="Ø"/>
            </a:pPr>
            <a:r>
              <a:rPr lang="el-GR" dirty="0"/>
              <a:t>ε</a:t>
            </a:r>
            <a:r>
              <a:rPr lang="en-CY" dirty="0"/>
              <a:t>παγγελματίες της Υγείας (Φαρμακοποιούς, Γιατρούς, Νοσηλευτές) </a:t>
            </a:r>
          </a:p>
          <a:p>
            <a:pPr algn="just">
              <a:buFont typeface="Wingdings" pitchFamily="2" charset="2"/>
              <a:buChar char="Ø"/>
            </a:pPr>
            <a:r>
              <a:rPr lang="en-CY" dirty="0"/>
              <a:t>ασθενείς 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2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D6383-976E-5D40-A599-69AE2784C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>
                <a:highlight>
                  <a:srgbClr val="FFFF00"/>
                </a:highlight>
              </a:rPr>
              <a:t>Κίτρινη Κάρτα</a:t>
            </a:r>
            <a:r>
              <a:rPr lang="en-US" sz="3200" dirty="0">
                <a:highlight>
                  <a:srgbClr val="FFFF00"/>
                </a:highlight>
              </a:rPr>
              <a:t>                                            www.kitrinikarta.gov.cy</a:t>
            </a:r>
            <a:endParaRPr lang="el-GR" sz="32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CY" sz="3200" dirty="0"/>
              <a:t>Μέσο για την αυθόρμητη αναφορά και γνωστοποίηση των ανεπιθύμητων ενεργειών είναι η Κίτρινη Κάρτα</a:t>
            </a:r>
          </a:p>
          <a:p>
            <a:pPr marL="0" indent="0" algn="just">
              <a:buNone/>
            </a:pPr>
            <a:r>
              <a:rPr lang="en-CY" sz="3200" dirty="0"/>
              <a:t>Η συμπλήρωσή της είναι απλή και σύντομη, ενώ οι πληροφορίες που περιέχονται σε αυτήν είναι εμπιστευτικές και  </a:t>
            </a:r>
            <a:r>
              <a:rPr lang="el-GR" sz="3200" dirty="0"/>
              <a:t>ο Τομέας Φαρμακοεπαγρύπνησης και Κλινικών Δοκιμών </a:t>
            </a:r>
            <a:r>
              <a:rPr lang="en-CY" sz="3200" dirty="0"/>
              <a:t>τις διαχειρίζεται με ιδιαίτερη ευαισθησία</a:t>
            </a:r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1351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064029"/>
            <a:ext cx="8836429" cy="5320146"/>
          </a:xfrm>
        </p:spPr>
      </p:pic>
    </p:spTree>
    <p:extLst>
      <p:ext uri="{BB962C8B-B14F-4D97-AF65-F5344CB8AC3E}">
        <p14:creationId xmlns:p14="http://schemas.microsoft.com/office/powerpoint/2010/main" val="32760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C1239C-5B6A-BE40-A291-8B8968A0E2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258" y="448887"/>
            <a:ext cx="6941127" cy="278416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548A62E-4A6B-BF49-B795-C543A52227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85258" y="3233056"/>
            <a:ext cx="6941127" cy="3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563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       Φαρμακευτικές Υπηρεσίες  Υπουργείο Υγείας  Αναφορά Πιθανών Ανεπιθύμητων Ενεργειών (μηχανισμός διαδικασίας – αποτελέσματα εμβολιασμών με εμβόλια έναντι Covid 19)</vt:lpstr>
      <vt:lpstr>Στάδια έγκρισης φαρμάκου </vt:lpstr>
      <vt:lpstr> Στόχος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Αναφορά εικαζόμενων ανεπιθύμητων ενεργειών των εμβολίων έναντι  COVID 19 που πιθανόν να σχετίζονται με τον εμβολιασμό</vt:lpstr>
      <vt:lpstr>PowerPoint Presentation</vt:lpstr>
      <vt:lpstr>Κατανομή 107 αναφορών εικαζόμενων ανεπιθύμητων ενεργειών που πιθανόν σχετίζονται με τον εμβολιασμό</vt:lpstr>
      <vt:lpstr>Αναφορά εικαζόμενων ανεπιθύμητων ενεργειών των εμβολίων εναντίον COVID 19 που πιθανόν να σχετίζονται με τον εμβολιασμό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Margarita Kyriakou</cp:lastModifiedBy>
  <cp:revision>38</cp:revision>
  <cp:lastPrinted>2021-03-19T08:10:26Z</cp:lastPrinted>
  <dcterms:created xsi:type="dcterms:W3CDTF">2021-03-17T11:06:57Z</dcterms:created>
  <dcterms:modified xsi:type="dcterms:W3CDTF">2021-03-19T08:32:59Z</dcterms:modified>
</cp:coreProperties>
</file>